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164" y="140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30268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1000664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414292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697100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341697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370265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888963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250102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218914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100215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408D8-C393-4C41-9B87-5FCEEA018CD5}" type="datetimeFigureOut">
              <a:rPr lang="en-GB" smtClean="0"/>
              <a:t>24/02/2015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F695432-CF14-4743-AD50-8ECD8FD798A0}" type="slidenum">
              <a:rPr lang="en-GB" smtClean="0"/>
              <a:t>‹#›</a:t>
            </a:fld>
            <a:endParaRPr lang="en-GB" dirty="0"/>
          </a:p>
        </p:txBody>
      </p:sp>
    </p:spTree>
    <p:extLst>
      <p:ext uri="{BB962C8B-B14F-4D97-AF65-F5344CB8AC3E}">
        <p14:creationId xmlns:p14="http://schemas.microsoft.com/office/powerpoint/2010/main" val="2460116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0BB408D8-C393-4C41-9B87-5FCEEA018CD5}" type="datetimeFigureOut">
              <a:rPr lang="en-GB" smtClean="0"/>
              <a:t>24/02/2015</a:t>
            </a:fld>
            <a:endParaRPr lang="en-GB" dirty="0"/>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3F695432-CF14-4743-AD50-8ECD8FD798A0}" type="slidenum">
              <a:rPr lang="en-GB" smtClean="0"/>
              <a:t>‹#›</a:t>
            </a:fld>
            <a:endParaRPr lang="en-GB" dirty="0"/>
          </a:p>
        </p:txBody>
      </p:sp>
    </p:spTree>
    <p:extLst>
      <p:ext uri="{BB962C8B-B14F-4D97-AF65-F5344CB8AC3E}">
        <p14:creationId xmlns:p14="http://schemas.microsoft.com/office/powerpoint/2010/main" val="3039974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8680" y="196627"/>
            <a:ext cx="5833648" cy="523220"/>
          </a:xfrm>
          <a:prstGeom prst="rect">
            <a:avLst/>
          </a:prstGeom>
          <a:noFill/>
        </p:spPr>
        <p:txBody>
          <a:bodyPr wrap="none" rtlCol="0">
            <a:spAutoFit/>
          </a:bodyPr>
          <a:lstStyle/>
          <a:p>
            <a:r>
              <a:rPr lang="en-US" sz="2800" b="1" u="sng" dirty="0" smtClean="0">
                <a:solidFill>
                  <a:schemeClr val="accent5">
                    <a:lumMod val="60000"/>
                    <a:lumOff val="40000"/>
                  </a:schemeClr>
                </a:solidFill>
                <a:effectLst>
                  <a:outerShdw blurRad="38100" dist="38100" dir="2700000" algn="tl">
                    <a:srgbClr val="000000">
                      <a:alpha val="43137"/>
                    </a:srgbClr>
                  </a:outerShdw>
                </a:effectLst>
              </a:rPr>
              <a:t>IGCSE Flipped Classroom Expectations</a:t>
            </a:r>
            <a:endParaRPr lang="en-GB" sz="2800" b="1" u="sng" dirty="0">
              <a:solidFill>
                <a:schemeClr val="accent5">
                  <a:lumMod val="60000"/>
                  <a:lumOff val="40000"/>
                </a:schemeClr>
              </a:solidFill>
              <a:effectLst>
                <a:outerShdw blurRad="38100" dist="38100" dir="2700000" algn="tl">
                  <a:srgbClr val="000000">
                    <a:alpha val="43137"/>
                  </a:srgbClr>
                </a:outerShdw>
              </a:effectLst>
            </a:endParaRPr>
          </a:p>
        </p:txBody>
      </p:sp>
      <p:sp>
        <p:nvSpPr>
          <p:cNvPr id="5" name="TextBox 4"/>
          <p:cNvSpPr txBox="1"/>
          <p:nvPr/>
        </p:nvSpPr>
        <p:spPr>
          <a:xfrm>
            <a:off x="332656" y="848544"/>
            <a:ext cx="6264696" cy="8402300"/>
          </a:xfrm>
          <a:prstGeom prst="rect">
            <a:avLst/>
          </a:prstGeom>
          <a:noFill/>
        </p:spPr>
        <p:txBody>
          <a:bodyPr wrap="square" rtlCol="0">
            <a:spAutoFit/>
          </a:bodyPr>
          <a:lstStyle/>
          <a:p>
            <a:r>
              <a:rPr lang="en-US" dirty="0" smtClean="0"/>
              <a:t>The </a:t>
            </a:r>
            <a:r>
              <a:rPr lang="en-US" b="1" u="sng" dirty="0" smtClean="0">
                <a:solidFill>
                  <a:srgbClr val="FF0000"/>
                </a:solidFill>
              </a:rPr>
              <a:t>flipped classroom</a:t>
            </a:r>
            <a:r>
              <a:rPr lang="en-US" dirty="0" smtClean="0"/>
              <a:t> is a model that will help you develop independence of learning, and allow us to spend more time in class focusing on the harder topics.</a:t>
            </a:r>
          </a:p>
          <a:p>
            <a:endParaRPr lang="en-US" dirty="0" smtClean="0"/>
          </a:p>
          <a:p>
            <a:r>
              <a:rPr lang="en-US" dirty="0" smtClean="0"/>
              <a:t>The traditional model of teaching (learn new stuff in class and </a:t>
            </a:r>
            <a:r>
              <a:rPr lang="en-GB" dirty="0" smtClean="0"/>
              <a:t>practise</a:t>
            </a:r>
            <a:r>
              <a:rPr lang="en-US" dirty="0" smtClean="0"/>
              <a:t> </a:t>
            </a:r>
            <a:r>
              <a:rPr lang="en-US" dirty="0" smtClean="0"/>
              <a:t>the skills at home) is </a:t>
            </a:r>
            <a:r>
              <a:rPr lang="en-US" b="1" dirty="0" smtClean="0">
                <a:solidFill>
                  <a:srgbClr val="FF0000"/>
                </a:solidFill>
              </a:rPr>
              <a:t>flipped</a:t>
            </a:r>
            <a:r>
              <a:rPr lang="en-US" dirty="0" smtClean="0"/>
              <a:t> so that you do the </a:t>
            </a:r>
            <a:r>
              <a:rPr lang="en-US" b="1" dirty="0">
                <a:solidFill>
                  <a:srgbClr val="0070C0"/>
                </a:solidFill>
              </a:rPr>
              <a:t>basic learning at home </a:t>
            </a:r>
            <a:r>
              <a:rPr lang="en-US" dirty="0" smtClean="0"/>
              <a:t>(mainly from videos) and </a:t>
            </a:r>
            <a:r>
              <a:rPr lang="en-US" b="1" dirty="0" smtClean="0">
                <a:solidFill>
                  <a:srgbClr val="0070C0"/>
                </a:solidFill>
              </a:rPr>
              <a:t>in class you </a:t>
            </a:r>
            <a:r>
              <a:rPr lang="en-GB" b="1" dirty="0" smtClean="0">
                <a:solidFill>
                  <a:srgbClr val="0070C0"/>
                </a:solidFill>
              </a:rPr>
              <a:t>practise</a:t>
            </a:r>
            <a:r>
              <a:rPr lang="en-US" b="1" dirty="0" smtClean="0">
                <a:solidFill>
                  <a:srgbClr val="0070C0"/>
                </a:solidFill>
              </a:rPr>
              <a:t> </a:t>
            </a:r>
            <a:r>
              <a:rPr lang="en-US" b="1" dirty="0" smtClean="0">
                <a:solidFill>
                  <a:srgbClr val="0070C0"/>
                </a:solidFill>
              </a:rPr>
              <a:t>the new skills with the teacher</a:t>
            </a:r>
            <a:r>
              <a:rPr lang="en-US" dirty="0" smtClean="0"/>
              <a:t> there to help with any problems.</a:t>
            </a:r>
          </a:p>
          <a:p>
            <a:endParaRPr lang="en-US" dirty="0"/>
          </a:p>
          <a:p>
            <a:r>
              <a:rPr lang="en-US" dirty="0" smtClean="0"/>
              <a:t>This is designed to overcome the traditional problem of you being unable to answer questions in the homework, and having nobody to ask. It also allows us to spend more time looking at the more challenging question types in class where you have the support of the teacher.</a:t>
            </a:r>
          </a:p>
          <a:p>
            <a:endParaRPr lang="en-US" dirty="0"/>
          </a:p>
          <a:p>
            <a:r>
              <a:rPr lang="en-US" dirty="0" smtClean="0"/>
              <a:t>For the flipped classroom to work well, the emphasis is put on </a:t>
            </a:r>
            <a:r>
              <a:rPr lang="en-US" b="1" u="sng" dirty="0" smtClean="0">
                <a:solidFill>
                  <a:srgbClr val="7030A0"/>
                </a:solidFill>
              </a:rPr>
              <a:t>YOU</a:t>
            </a:r>
            <a:r>
              <a:rPr lang="en-US" dirty="0" smtClean="0"/>
              <a:t>. If </a:t>
            </a:r>
            <a:r>
              <a:rPr lang="en-US" b="1" u="sng" dirty="0" smtClean="0">
                <a:solidFill>
                  <a:srgbClr val="7030A0"/>
                </a:solidFill>
              </a:rPr>
              <a:t>YOU</a:t>
            </a:r>
            <a:r>
              <a:rPr lang="en-US" dirty="0" smtClean="0"/>
              <a:t> do not watch a video before the lesson, </a:t>
            </a:r>
            <a:r>
              <a:rPr lang="en-US" b="1" u="sng" dirty="0" smtClean="0">
                <a:solidFill>
                  <a:srgbClr val="7030A0"/>
                </a:solidFill>
              </a:rPr>
              <a:t>YOU</a:t>
            </a:r>
            <a:r>
              <a:rPr lang="en-US" dirty="0" smtClean="0"/>
              <a:t> will not be able to answer the questions in class. </a:t>
            </a:r>
            <a:r>
              <a:rPr lang="en-US" b="1" u="sng" dirty="0" smtClean="0">
                <a:solidFill>
                  <a:srgbClr val="7030A0"/>
                </a:solidFill>
              </a:rPr>
              <a:t>YOU</a:t>
            </a:r>
            <a:r>
              <a:rPr lang="en-US" dirty="0" smtClean="0"/>
              <a:t> are in charge of </a:t>
            </a:r>
            <a:r>
              <a:rPr lang="en-US" b="1" u="sng" dirty="0" smtClean="0">
                <a:solidFill>
                  <a:srgbClr val="7030A0"/>
                </a:solidFill>
              </a:rPr>
              <a:t>YOUR</a:t>
            </a:r>
            <a:r>
              <a:rPr lang="en-US" dirty="0" smtClean="0"/>
              <a:t> learning.</a:t>
            </a:r>
            <a:endParaRPr lang="en-GB" dirty="0" smtClean="0"/>
          </a:p>
          <a:p>
            <a:endParaRPr lang="en-US" dirty="0" smtClean="0"/>
          </a:p>
          <a:p>
            <a:r>
              <a:rPr lang="en-US" dirty="0" smtClean="0"/>
              <a:t>The requirements for each objective are:</a:t>
            </a:r>
          </a:p>
          <a:p>
            <a:pPr marL="342900" indent="-342900">
              <a:buFont typeface="+mj-lt"/>
              <a:buAutoNum type="arabicPeriod"/>
            </a:pPr>
            <a:r>
              <a:rPr lang="en-US" b="1" dirty="0" smtClean="0">
                <a:solidFill>
                  <a:srgbClr val="92D050"/>
                </a:solidFill>
              </a:rPr>
              <a:t>Watch the video</a:t>
            </a:r>
            <a:r>
              <a:rPr lang="en-US" dirty="0" smtClean="0"/>
              <a:t> (and take notes in your copybook, including copying down any examples, just like you would in a normal lesson)</a:t>
            </a:r>
          </a:p>
          <a:p>
            <a:pPr marL="342900" indent="-342900">
              <a:buFont typeface="+mj-lt"/>
              <a:buAutoNum type="arabicPeriod"/>
            </a:pPr>
            <a:r>
              <a:rPr lang="en-US" b="1" dirty="0" smtClean="0">
                <a:solidFill>
                  <a:srgbClr val="92D050"/>
                </a:solidFill>
              </a:rPr>
              <a:t>Do the short Online Quiz</a:t>
            </a:r>
            <a:r>
              <a:rPr lang="en-US" dirty="0" smtClean="0"/>
              <a:t> (3 or 4 questions to check your basic understanding of the content of the video)</a:t>
            </a:r>
          </a:p>
          <a:p>
            <a:pPr marL="342900" indent="-342900">
              <a:buFont typeface="+mj-lt"/>
              <a:buAutoNum type="arabicPeriod"/>
            </a:pPr>
            <a:r>
              <a:rPr lang="en-US" b="1" dirty="0" smtClean="0">
                <a:solidFill>
                  <a:srgbClr val="92D050"/>
                </a:solidFill>
              </a:rPr>
              <a:t>Prepare one question for the next lesson</a:t>
            </a:r>
            <a:r>
              <a:rPr lang="en-US" dirty="0" smtClean="0"/>
              <a:t> (either a question about the topic that you have not fully understood or a question to pose to others in the class on the topic)</a:t>
            </a:r>
            <a:endParaRPr lang="en-GB" dirty="0" smtClean="0"/>
          </a:p>
          <a:p>
            <a:endParaRPr lang="en-GB" dirty="0"/>
          </a:p>
        </p:txBody>
      </p:sp>
    </p:spTree>
    <p:extLst>
      <p:ext uri="{BB962C8B-B14F-4D97-AF65-F5344CB8AC3E}">
        <p14:creationId xmlns:p14="http://schemas.microsoft.com/office/powerpoint/2010/main" val="1010673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272</Words>
  <Application>Microsoft Office PowerPoint</Application>
  <PresentationFormat>A4 Paper (210x297 mm)</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2014-12-11T13:04:13Z</dcterms:created>
  <dcterms:modified xsi:type="dcterms:W3CDTF">2015-02-24T19:35:40Z</dcterms:modified>
</cp:coreProperties>
</file>